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84" r:id="rId6"/>
    <p:sldId id="319" r:id="rId7"/>
    <p:sldId id="285" r:id="rId8"/>
    <p:sldId id="286" r:id="rId9"/>
    <p:sldId id="287" r:id="rId10"/>
    <p:sldId id="288" r:id="rId11"/>
    <p:sldId id="312" r:id="rId12"/>
    <p:sldId id="313" r:id="rId13"/>
    <p:sldId id="314" r:id="rId14"/>
    <p:sldId id="290" r:id="rId15"/>
    <p:sldId id="315" r:id="rId16"/>
    <p:sldId id="316" r:id="rId17"/>
    <p:sldId id="317" r:id="rId18"/>
    <p:sldId id="318"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70" autoAdjust="0"/>
  </p:normalViewPr>
  <p:slideViewPr>
    <p:cSldViewPr snapToGrid="0" snapToObjects="1">
      <p:cViewPr varScale="1">
        <p:scale>
          <a:sx n="72" d="100"/>
          <a:sy n="72" d="100"/>
        </p:scale>
        <p:origin x="1762" y="67"/>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A5454170-9E8F-2B48-BD7A-2276E75E0DE2}" type="datetimeFigureOut">
              <a:rPr lang="en-US" smtClean="0"/>
              <a:t>9/22/2020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DD285E3-15E3-EE4C-9208-5C8B40A94859}" type="datetimeFigureOut">
              <a:rPr lang="en-US" smtClean="0"/>
              <a:t>9/22/2020</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a:t>
            </a:r>
            <a:r>
              <a:rPr lang="en-US" baseline="0" dirty="0"/>
              <a:t> SLIDE</a:t>
            </a:r>
            <a:r>
              <a:rPr lang="en-US" dirty="0"/>
              <a:t>:</a:t>
            </a:r>
            <a:r>
              <a:rPr lang="en-US" baseline="0" dirty="0"/>
              <a:t> School Name, Date, Presenter Name, Role</a:t>
            </a:r>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1093949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13</a:t>
            </a:fld>
            <a:endParaRPr lang="en-US" dirty="0"/>
          </a:p>
        </p:txBody>
      </p:sp>
    </p:spTree>
    <p:extLst>
      <p:ext uri="{BB962C8B-B14F-4D97-AF65-F5344CB8AC3E}">
        <p14:creationId xmlns:p14="http://schemas.microsoft.com/office/powerpoint/2010/main" val="105893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14</a:t>
            </a:fld>
            <a:endParaRPr lang="en-US" dirty="0"/>
          </a:p>
        </p:txBody>
      </p:sp>
    </p:spTree>
    <p:extLst>
      <p:ext uri="{BB962C8B-B14F-4D97-AF65-F5344CB8AC3E}">
        <p14:creationId xmlns:p14="http://schemas.microsoft.com/office/powerpoint/2010/main" val="2181238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personal contact information on this page.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15</a:t>
            </a:fld>
            <a:endParaRPr lang="en-US" dirty="0"/>
          </a:p>
        </p:txBody>
      </p:sp>
    </p:spTree>
    <p:extLst>
      <p:ext uri="{BB962C8B-B14F-4D97-AF65-F5344CB8AC3E}">
        <p14:creationId xmlns:p14="http://schemas.microsoft.com/office/powerpoint/2010/main" val="4110646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Let the parents know if your campus is school-wide or targeted assistance.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972941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Examples: purchasing text books that are required, paying for school furniture, playground equipment-these items are NOT supplemental and may not be purchased with Title I funds. </a:t>
            </a:r>
          </a:p>
          <a:p>
            <a:endParaRPr lang="en-US" b="1" dirty="0"/>
          </a:p>
        </p:txBody>
      </p:sp>
      <p:sp>
        <p:nvSpPr>
          <p:cNvPr id="4" name="Slide Number Placeholder 3"/>
          <p:cNvSpPr>
            <a:spLocks noGrp="1"/>
          </p:cNvSpPr>
          <p:nvPr>
            <p:ph type="sldNum" sz="quarter" idx="10"/>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131911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On this slide you must insert the name of your school and how you spend your Title I dollars.  This can be very generic.  Ex: we spend our Title I dollars on a classroom reduction teacher in third grade, we pay for a counselor, we pay for extra duty pay for tutorials so our students can master the states objectives.</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35702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At this point you want to encourage parental participation in their child's education. Ex: carefully reviewing the weekly folders, checking grade speed weekly, making appointments to talk to teachers and reading to their children every day, etc.</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834363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a:t>Explain to parents that the school-parent compact outlines how parents, the entire school staff, and students will share the responsibility for improved student academic achievement.  This document should stress the importance of communication between teachers and parents on an ongoing basis. It will outline the school’s role to providing high-quality curriculum and instruction in a positive environment. Make sure to add that the Parent has a very important role in supporting their child’s learning.  Your school compact may also include the student’s role in their own learning. Let parents know when the compact will be (or was) sent home.  You may want to have some extras on hand incase your compact has already been sent home and parents may not have received it.  You can also direct them to your website where you have it posted on line.</a:t>
            </a:r>
          </a:p>
          <a:p>
            <a:pPr eaLnBrk="1" hangingPunct="1">
              <a:spcBef>
                <a:spcPct val="0"/>
              </a:spcBef>
            </a:pPr>
            <a:r>
              <a:rPr lang="en-US" dirty="0"/>
              <a:t>Discuss the Parent and Family Engagement Policy.  Let parents know that you would like to ask for volunteers to review both the policy and compact from last year and see if any changes need to be made.</a:t>
            </a:r>
          </a:p>
          <a:p>
            <a:pPr eaLnBrk="1" hangingPunct="1">
              <a:spcBef>
                <a:spcPct val="0"/>
              </a:spcBef>
            </a:pPr>
            <a:r>
              <a:rPr lang="en-US" dirty="0"/>
              <a:t>Let parents know how the Parent Notification will be sent home.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203574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It would be a good idea to have a calendar of dates and times that your Title I Parent meetings will be conducted so you can hand it out to parents at this meeting. Let parents know that in April/May 2019 they will have the opportunity to give their input in the Title I, Parent</a:t>
            </a:r>
            <a:r>
              <a:rPr lang="en-US" baseline="0" dirty="0"/>
              <a:t> Involvement Parent S</a:t>
            </a:r>
            <a:r>
              <a:rPr lang="en-US" dirty="0"/>
              <a:t>urvey. Let parents know that while this survey is completed on line, they are welcome to come on campus and a computer will be made available to them so they may complete the survey.</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106732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name to this slide and list ways that the parents can become involved in your school this year.</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64205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r>
              <a:rPr lang="en-US" dirty="0"/>
              <a:t>Please add your school information to this slide.</a:t>
            </a:r>
          </a:p>
          <a:p>
            <a:endParaRPr lang="en-US" dirty="0"/>
          </a:p>
        </p:txBody>
      </p:sp>
      <p:sp>
        <p:nvSpPr>
          <p:cNvPr id="4" name="Slide Number Placeholder 3"/>
          <p:cNvSpPr>
            <a:spLocks noGrp="1"/>
          </p:cNvSpPr>
          <p:nvPr>
            <p:ph type="sldNum" sz="quarter" idx="10"/>
          </p:nvPr>
        </p:nvSpPr>
        <p:spPr/>
        <p:txBody>
          <a:bodyPr/>
          <a:lstStyle/>
          <a:p>
            <a:fld id="{DCEFA3AB-C505-2249-9268-634B5AAFE17B}" type="slidenum">
              <a:rPr lang="en-US" smtClean="0"/>
              <a:t>12</a:t>
            </a:fld>
            <a:endParaRPr lang="en-US" dirty="0"/>
          </a:p>
        </p:txBody>
      </p:sp>
    </p:spTree>
    <p:extLst>
      <p:ext uri="{BB962C8B-B14F-4D97-AF65-F5344CB8AC3E}">
        <p14:creationId xmlns:p14="http://schemas.microsoft.com/office/powerpoint/2010/main" val="1516742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9/22/2020</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6826D-2BDC-0A4B-A6EF-0D3953E01A94}"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9/22/2020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9/22/2020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9/22/2020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9/22/2020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9/22/2020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9/22/2020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pPr>
              <a:lnSpc>
                <a:spcPts val="6800"/>
              </a:lnSpc>
            </a:pPr>
            <a:r>
              <a:rPr lang="en-US" sz="5400" kern="0" spc="110" dirty="0"/>
              <a:t>Every Student Succeeds Act (ESSA)</a:t>
            </a:r>
          </a:p>
        </p:txBody>
      </p:sp>
      <p:sp>
        <p:nvSpPr>
          <p:cNvPr id="19" name="Subtitle 18"/>
          <p:cNvSpPr>
            <a:spLocks noGrp="1"/>
          </p:cNvSpPr>
          <p:nvPr>
            <p:ph type="subTitle" idx="1"/>
          </p:nvPr>
        </p:nvSpPr>
        <p:spPr>
          <a:xfrm>
            <a:off x="457200" y="2630376"/>
            <a:ext cx="7677431" cy="1752600"/>
          </a:xfrm>
        </p:spPr>
        <p:txBody>
          <a:bodyPr/>
          <a:lstStyle/>
          <a:p>
            <a:r>
              <a:rPr lang="en-US" dirty="0"/>
              <a:t>Title I, Part A Program Annual Parent Meeting</a:t>
            </a:r>
          </a:p>
          <a:p>
            <a:r>
              <a:rPr lang="en-US" dirty="0"/>
              <a:t>High School for Law &amp; Justice</a:t>
            </a:r>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9/22/2020</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sp>
        <p:nvSpPr>
          <p:cNvPr id="3" name="Content Placeholder 2"/>
          <p:cNvSpPr>
            <a:spLocks noGrp="1"/>
          </p:cNvSpPr>
          <p:nvPr>
            <p:ph sz="half" idx="1"/>
          </p:nvPr>
        </p:nvSpPr>
        <p:spPr>
          <a:xfrm>
            <a:off x="457200" y="1600200"/>
            <a:ext cx="8229600" cy="4525963"/>
          </a:xfrm>
        </p:spPr>
        <p:txBody>
          <a:bodyPr>
            <a:normAutofit fontScale="85000" lnSpcReduction="10000"/>
          </a:bodyPr>
          <a:lstStyle/>
          <a:p>
            <a:r>
              <a:rPr lang="en-US" b="1" dirty="0"/>
              <a:t>Title I Parent Meetings </a:t>
            </a:r>
            <a:r>
              <a:rPr lang="en-US" dirty="0"/>
              <a:t>– </a:t>
            </a:r>
            <a:r>
              <a:rPr lang="en-US" dirty="0">
                <a:solidFill>
                  <a:schemeClr val="tx1"/>
                </a:solidFill>
              </a:rPr>
              <a:t>These are regular face-to-face or virtual meetings to provide trainings to parents as well as collaborate with them about the progress of their child’s education. We will conduct at least 4 meetings each year. Each meeting will be conducted twice; once in the morning and once in the evening and on different days.  A total of 8 meetings will be conducted to accommodate parents.</a:t>
            </a:r>
          </a:p>
          <a:p>
            <a:r>
              <a:rPr lang="en-US" b="1" dirty="0"/>
              <a:t>Parent and Family Engagement Surveys </a:t>
            </a:r>
            <a:r>
              <a:rPr lang="en-US" dirty="0"/>
              <a:t>– </a:t>
            </a:r>
            <a:r>
              <a:rPr lang="en-US" dirty="0">
                <a:solidFill>
                  <a:schemeClr val="tx1"/>
                </a:solidFill>
              </a:rPr>
              <a:t>The External Funding Department </a:t>
            </a:r>
            <a:r>
              <a:rPr lang="en-US" dirty="0"/>
              <a:t>will provide a parent survey at the end of the school year to evaluate the campus’ Title I, Part A Parent and Family Engagement Program. </a:t>
            </a:r>
            <a:endParaRPr lang="en-US" b="1" dirty="0"/>
          </a:p>
        </p:txBody>
      </p:sp>
    </p:spTree>
    <p:extLst>
      <p:ext uri="{BB962C8B-B14F-4D97-AF65-F5344CB8AC3E}">
        <p14:creationId xmlns:p14="http://schemas.microsoft.com/office/powerpoint/2010/main" val="3411161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High School for Law &amp; Justice</a:t>
            </a:r>
          </a:p>
        </p:txBody>
      </p:sp>
      <p:sp>
        <p:nvSpPr>
          <p:cNvPr id="3" name="Content Placeholder 2"/>
          <p:cNvSpPr>
            <a:spLocks noGrp="1"/>
          </p:cNvSpPr>
          <p:nvPr>
            <p:ph idx="1"/>
          </p:nvPr>
        </p:nvSpPr>
        <p:spPr/>
        <p:txBody>
          <a:bodyPr>
            <a:normAutofit/>
          </a:bodyPr>
          <a:lstStyle/>
          <a:p>
            <a:r>
              <a:rPr lang="en-US" dirty="0"/>
              <a:t>At High School for Law &amp; Justice we want you to be involved. Here are some ways that you can be involved in your child's school:</a:t>
            </a:r>
          </a:p>
          <a:p>
            <a:pPr marL="457200" lvl="1" indent="0">
              <a:buNone/>
            </a:pPr>
            <a:r>
              <a:rPr lang="en-US" dirty="0"/>
              <a:t>1. Join the PTO</a:t>
            </a:r>
          </a:p>
          <a:p>
            <a:pPr marL="457200" lvl="1" indent="0">
              <a:buNone/>
            </a:pPr>
            <a:r>
              <a:rPr lang="en-US" dirty="0"/>
              <a:t>2. Attend Coffee with the Principal meetings</a:t>
            </a:r>
          </a:p>
          <a:p>
            <a:pPr marL="457200" lvl="1" indent="0">
              <a:buNone/>
            </a:pPr>
            <a:r>
              <a:rPr lang="en-US" dirty="0"/>
              <a:t>3. Attend PTO meetings</a:t>
            </a:r>
          </a:p>
          <a:p>
            <a:pPr marL="457200" lvl="1" indent="0">
              <a:buNone/>
            </a:pPr>
            <a:r>
              <a:rPr lang="en-US" dirty="0"/>
              <a:t>4. Subscribe to our weekly newsletters</a:t>
            </a:r>
          </a:p>
          <a:p>
            <a:pPr marL="457200" lvl="1"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Other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The Federal Report Card</a:t>
            </a:r>
            <a:r>
              <a:rPr lang="en-US" dirty="0"/>
              <a:t> This report card informs parents of the performance of the campus.</a:t>
            </a:r>
          </a:p>
          <a:p>
            <a:pPr lvl="1"/>
            <a:r>
              <a:rPr lang="en-US" dirty="0"/>
              <a:t>At </a:t>
            </a:r>
            <a:r>
              <a:rPr lang="en-US" b="1" dirty="0"/>
              <a:t>HSLJ </a:t>
            </a:r>
            <a:r>
              <a:rPr lang="en-US" dirty="0"/>
              <a:t>we send a letter home with an internet link to the report card for our school.</a:t>
            </a:r>
          </a:p>
          <a:p>
            <a:pPr lvl="1"/>
            <a:r>
              <a:rPr lang="en-US" dirty="0"/>
              <a:t>We also make a copy available on our school website</a:t>
            </a:r>
            <a:endParaRPr lang="en-US" b="1" dirty="0"/>
          </a:p>
        </p:txBody>
      </p:sp>
    </p:spTree>
    <p:extLst>
      <p:ext uri="{BB962C8B-B14F-4D97-AF65-F5344CB8AC3E}">
        <p14:creationId xmlns:p14="http://schemas.microsoft.com/office/powerpoint/2010/main" val="82958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   High School for Law &amp; Justice</a:t>
            </a:r>
          </a:p>
        </p:txBody>
      </p:sp>
      <p:sp>
        <p:nvSpPr>
          <p:cNvPr id="4" name="Slide Number Placeholder 3"/>
          <p:cNvSpPr>
            <a:spLocks noGrp="1"/>
          </p:cNvSpPr>
          <p:nvPr>
            <p:ph type="sldNum" sz="quarter" idx="12"/>
          </p:nvPr>
        </p:nvSpPr>
        <p:spPr/>
        <p:txBody>
          <a:bodyPr/>
          <a:lstStyle/>
          <a:p>
            <a:fld id="{FD52C1F8-3BA5-F24E-8618-E52498D87186}" type="slidenum">
              <a:rPr lang="en-US" smtClean="0"/>
              <a:t>13</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dirty="0"/>
              <a:t>At the </a:t>
            </a:r>
            <a:r>
              <a:rPr lang="en-US" b="1" dirty="0"/>
              <a:t>High School for Law &amp; Justice </a:t>
            </a:r>
            <a:r>
              <a:rPr lang="en-US" dirty="0"/>
              <a:t>we are committed to utilizing our Title I funds to maximize student achievement and impact student learning.</a:t>
            </a:r>
          </a:p>
        </p:txBody>
      </p:sp>
    </p:spTree>
    <p:extLst>
      <p:ext uri="{BB962C8B-B14F-4D97-AF65-F5344CB8AC3E}">
        <p14:creationId xmlns:p14="http://schemas.microsoft.com/office/powerpoint/2010/main" val="376145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14</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pPr marL="0" indent="0" algn="ctr">
              <a:buNone/>
            </a:pPr>
            <a:r>
              <a:rPr lang="en-US" dirty="0"/>
              <a:t>The External Funding Department (Title I) is </a:t>
            </a:r>
            <a:r>
              <a:rPr lang="en-US" sz="3600" dirty="0">
                <a:solidFill>
                  <a:srgbClr val="FFC000"/>
                </a:solidFill>
              </a:rPr>
              <a:t>fundamentally focused </a:t>
            </a:r>
            <a:r>
              <a:rPr lang="en-US" dirty="0"/>
              <a:t>to providing quality support to all Title I campuses and central office staff to ensure that </a:t>
            </a:r>
            <a:r>
              <a:rPr lang="en-US" sz="3600" dirty="0">
                <a:solidFill>
                  <a:srgbClr val="FFC000"/>
                </a:solidFill>
              </a:rPr>
              <a:t>all students achieve academic success.</a:t>
            </a:r>
          </a:p>
          <a:p>
            <a:pPr marL="0" indent="0" algn="ctr">
              <a:buNone/>
            </a:pPr>
            <a:endParaRPr lang="en-US" sz="3600" dirty="0">
              <a:solidFill>
                <a:srgbClr val="FFC000"/>
              </a:solidFill>
            </a:endParaRPr>
          </a:p>
          <a:p>
            <a:pPr marL="0" indent="0">
              <a:buNone/>
            </a:pPr>
            <a:r>
              <a:rPr lang="en-US" sz="2200" dirty="0">
                <a:solidFill>
                  <a:schemeClr val="tx1"/>
                </a:solidFill>
              </a:rPr>
              <a:t>Pamela Evans, Director</a:t>
            </a:r>
          </a:p>
          <a:p>
            <a:pPr marL="0" indent="0">
              <a:buNone/>
            </a:pPr>
            <a:r>
              <a:rPr lang="en-US" sz="2000" dirty="0">
                <a:solidFill>
                  <a:schemeClr val="tx1"/>
                </a:solidFill>
              </a:rPr>
              <a:t>External Funding Department (Titles I, II &amp; IV)</a:t>
            </a:r>
          </a:p>
        </p:txBody>
      </p:sp>
      <p:sp>
        <p:nvSpPr>
          <p:cNvPr id="6" name="Title 4"/>
          <p:cNvSpPr>
            <a:spLocks noGrp="1"/>
          </p:cNvSpPr>
          <p:nvPr>
            <p:ph type="title"/>
          </p:nvPr>
        </p:nvSpPr>
        <p:spPr>
          <a:xfrm>
            <a:off x="457200" y="274638"/>
            <a:ext cx="8229600" cy="1143000"/>
          </a:xfrm>
        </p:spPr>
        <p:txBody>
          <a:bodyPr>
            <a:normAutofit/>
          </a:bodyPr>
          <a:lstStyle/>
          <a:p>
            <a:r>
              <a:rPr lang="en-US" dirty="0"/>
              <a:t>Remember that…</a:t>
            </a:r>
          </a:p>
        </p:txBody>
      </p:sp>
    </p:spTree>
    <p:extLst>
      <p:ext uri="{BB962C8B-B14F-4D97-AF65-F5344CB8AC3E}">
        <p14:creationId xmlns:p14="http://schemas.microsoft.com/office/powerpoint/2010/main" val="320219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sz="half" idx="1"/>
          </p:nvPr>
        </p:nvSpPr>
        <p:spPr>
          <a:xfrm>
            <a:off x="457200" y="1600200"/>
            <a:ext cx="8229600" cy="4525963"/>
          </a:xfrm>
        </p:spPr>
        <p:txBody>
          <a:bodyPr/>
          <a:lstStyle/>
          <a:p>
            <a:pPr marL="0" indent="0" algn="ctr">
              <a:buNone/>
            </a:pPr>
            <a:endParaRPr lang="en-US" dirty="0"/>
          </a:p>
          <a:p>
            <a:pPr marL="0" indent="0" algn="ctr">
              <a:buNone/>
            </a:pPr>
            <a:endParaRPr lang="en-US" dirty="0"/>
          </a:p>
          <a:p>
            <a:pPr marL="0" indent="0" algn="ctr">
              <a:buNone/>
            </a:pPr>
            <a:r>
              <a:rPr lang="en-US" dirty="0"/>
              <a:t>High School for Law &amp; Justice</a:t>
            </a:r>
          </a:p>
          <a:p>
            <a:pPr marL="0" indent="0" algn="ctr">
              <a:buNone/>
            </a:pPr>
            <a:r>
              <a:rPr lang="en-US" b="1" dirty="0"/>
              <a:t>Shmecka Franklin, </a:t>
            </a:r>
            <a:r>
              <a:rPr lang="en-US" dirty="0"/>
              <a:t>Title I Contact</a:t>
            </a:r>
          </a:p>
          <a:p>
            <a:pPr marL="0" indent="0" algn="ctr">
              <a:buNone/>
            </a:pPr>
            <a:r>
              <a:rPr lang="en-US" dirty="0"/>
              <a:t>Sfrankl2@houstonisd.org</a:t>
            </a:r>
          </a:p>
          <a:p>
            <a:pPr marL="0" indent="0" algn="ctr">
              <a:buNone/>
            </a:pPr>
            <a:r>
              <a:rPr lang="en-US" dirty="0"/>
              <a:t>713-867-5100</a:t>
            </a:r>
          </a:p>
        </p:txBody>
      </p:sp>
      <p:sp>
        <p:nvSpPr>
          <p:cNvPr id="5" name="Slide Number Placeholder 4"/>
          <p:cNvSpPr>
            <a:spLocks noGrp="1"/>
          </p:cNvSpPr>
          <p:nvPr>
            <p:ph type="sldNum" sz="quarter" idx="12"/>
          </p:nvPr>
        </p:nvSpPr>
        <p:spPr/>
        <p:txBody>
          <a:bodyPr/>
          <a:lstStyle/>
          <a:p>
            <a:fld id="{FD52C1F8-3BA5-F24E-8618-E52498D87186}" type="slidenum">
              <a:rPr lang="en-US" smtClean="0"/>
              <a:t>15</a:t>
            </a:fld>
            <a:endParaRPr lang="en-US" dirty="0"/>
          </a:p>
        </p:txBody>
      </p:sp>
    </p:spTree>
    <p:extLst>
      <p:ext uri="{BB962C8B-B14F-4D97-AF65-F5344CB8AC3E}">
        <p14:creationId xmlns:p14="http://schemas.microsoft.com/office/powerpoint/2010/main" val="568663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Thank you</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9/22/2020</a:t>
            </a:r>
          </a:p>
          <a:p>
            <a:endParaRPr lang="en-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Program-Definition</a:t>
            </a:r>
          </a:p>
        </p:txBody>
      </p:sp>
      <p:sp>
        <p:nvSpPr>
          <p:cNvPr id="3" name="Content Placeholder 2"/>
          <p:cNvSpPr>
            <a:spLocks noGrp="1"/>
          </p:cNvSpPr>
          <p:nvPr>
            <p:ph idx="1"/>
          </p:nvPr>
        </p:nvSpPr>
        <p:spPr/>
        <p:txBody>
          <a:bodyPr>
            <a:normAutofit fontScale="85000" lnSpcReduction="20000"/>
          </a:bodyPr>
          <a:lstStyle/>
          <a:p>
            <a:pPr marL="0" indent="0">
              <a:buNone/>
            </a:pPr>
            <a:endParaRPr lang="en-US" dirty="0"/>
          </a:p>
          <a:p>
            <a:pPr marL="0" indent="0">
              <a:buNone/>
            </a:pPr>
            <a:r>
              <a:rPr lang="en-US" b="1" u="sng" dirty="0"/>
              <a:t>Definition</a:t>
            </a:r>
          </a:p>
          <a:p>
            <a:pPr marL="0" indent="0">
              <a:buNone/>
            </a:pPr>
            <a:endParaRPr lang="en-US" b="1" u="sng" dirty="0"/>
          </a:p>
          <a:p>
            <a:pPr marL="0" indent="0">
              <a:buNone/>
            </a:pPr>
            <a:r>
              <a:rPr lang="en-US" dirty="0"/>
              <a:t>Title I, Part A is a formula grant program that provides financial assistance to local educational agencies (LEAs) and schools with high numbers or high percentages of children from low-income families .  Formula grant programs are noncompetitive awards based on a predetermined formula . Title I is the largest program supporting elementary and secondary education in the Every Student Succeeds Act (ESSA) . </a:t>
            </a:r>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I, Part A Program- Purpose</a:t>
            </a:r>
          </a:p>
        </p:txBody>
      </p:sp>
      <p:sp>
        <p:nvSpPr>
          <p:cNvPr id="3" name="Content Placeholder 2"/>
          <p:cNvSpPr>
            <a:spLocks noGrp="1"/>
          </p:cNvSpPr>
          <p:nvPr>
            <p:ph idx="1"/>
          </p:nvPr>
        </p:nvSpPr>
        <p:spPr/>
        <p:txBody>
          <a:bodyPr>
            <a:normAutofit fontScale="92500"/>
          </a:bodyPr>
          <a:lstStyle/>
          <a:p>
            <a:pPr marL="0" indent="0">
              <a:buNone/>
            </a:pPr>
            <a:r>
              <a:rPr lang="en-US" b="1" u="sng" dirty="0"/>
              <a:t>Purpose</a:t>
            </a:r>
          </a:p>
          <a:p>
            <a:pPr marL="0" indent="0">
              <a:buNone/>
            </a:pPr>
            <a:r>
              <a:rPr lang="en-US" dirty="0"/>
              <a:t>The Title I, Part A program is intended to help ensure that all children meet challenging state academic standards, regardless of economic status . Title I is the government’s attempt to provide all children with the opportunity to </a:t>
            </a:r>
          </a:p>
          <a:p>
            <a:pPr marL="0" indent="0">
              <a:buNone/>
            </a:pPr>
            <a:r>
              <a:rPr lang="en-US" dirty="0"/>
              <a:t>receive a fair, equitable and high-quality education, and to close the achievement gap . </a:t>
            </a:r>
          </a:p>
        </p:txBody>
      </p:sp>
      <p:sp>
        <p:nvSpPr>
          <p:cNvPr id="4" name="Slide Number Placeholder 3"/>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34311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How Schools Qualify</a:t>
            </a:r>
          </a:p>
        </p:txBody>
      </p:sp>
      <p:sp>
        <p:nvSpPr>
          <p:cNvPr id="3" name="Content Placeholder 2"/>
          <p:cNvSpPr>
            <a:spLocks noGrp="1"/>
          </p:cNvSpPr>
          <p:nvPr>
            <p:ph idx="1"/>
          </p:nvPr>
        </p:nvSpPr>
        <p:spPr/>
        <p:txBody>
          <a:bodyPr>
            <a:normAutofit fontScale="92500" lnSpcReduction="10000"/>
          </a:bodyPr>
          <a:lstStyle/>
          <a:p>
            <a:r>
              <a:rPr lang="en-US" sz="2600" dirty="0"/>
              <a:t>Campuses with an economically disadvantaged </a:t>
            </a:r>
            <a:r>
              <a:rPr lang="en-US" sz="2600" dirty="0">
                <a:solidFill>
                  <a:srgbClr val="FF0000"/>
                </a:solidFill>
              </a:rPr>
              <a:t>enrollment </a:t>
            </a:r>
            <a:r>
              <a:rPr lang="en-US" sz="2600" dirty="0"/>
              <a:t>percentage of 40%-100% are considered “school-wide” campuses.</a:t>
            </a:r>
          </a:p>
          <a:p>
            <a:r>
              <a:rPr lang="en-US" sz="2600" dirty="0"/>
              <a:t>Campuses with an economically disadvantaged </a:t>
            </a:r>
            <a:r>
              <a:rPr lang="en-US" sz="2600" dirty="0">
                <a:solidFill>
                  <a:srgbClr val="FF0000"/>
                </a:solidFill>
              </a:rPr>
              <a:t>enrollment </a:t>
            </a:r>
            <a:r>
              <a:rPr lang="en-US" sz="2600" dirty="0"/>
              <a:t>percentage of 35-39% are considered a “targeted assistance” campus.</a:t>
            </a:r>
          </a:p>
          <a:p>
            <a:r>
              <a:rPr lang="en-US" sz="2600" dirty="0"/>
              <a:t>Campuses with an economically disadvantaged </a:t>
            </a:r>
            <a:r>
              <a:rPr lang="en-US" sz="2600" dirty="0">
                <a:solidFill>
                  <a:srgbClr val="FF0000"/>
                </a:solidFill>
              </a:rPr>
              <a:t>enrollment </a:t>
            </a:r>
            <a:r>
              <a:rPr lang="en-US" sz="2600" dirty="0"/>
              <a:t>percentage below 35% are not eligible for Title I funds.</a:t>
            </a:r>
          </a:p>
          <a:p>
            <a:pPr marL="0" indent="0">
              <a:buNone/>
            </a:pPr>
            <a:endParaRPr lang="en-US" sz="2600" dirty="0"/>
          </a:p>
          <a:p>
            <a:pPr marL="0" indent="0">
              <a:buNone/>
            </a:pPr>
            <a:r>
              <a:rPr lang="en-US" sz="2600" dirty="0">
                <a:solidFill>
                  <a:schemeClr val="tx1"/>
                </a:solidFill>
              </a:rPr>
              <a:t>This school year, our campus is identified as a </a:t>
            </a:r>
            <a:r>
              <a:rPr lang="en-US" sz="3000" dirty="0"/>
              <a:t>school-wide </a:t>
            </a:r>
            <a:r>
              <a:rPr lang="en-US" sz="2600" dirty="0">
                <a:solidFill>
                  <a:schemeClr val="tx1"/>
                </a:solidFill>
              </a:rPr>
              <a:t>Title I Campus .</a:t>
            </a:r>
          </a:p>
          <a:p>
            <a:endParaRPr lang="en-US" sz="2600" dirty="0"/>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Annual Meeting</a:t>
            </a:r>
          </a:p>
        </p:txBody>
      </p:sp>
      <p:sp>
        <p:nvSpPr>
          <p:cNvPr id="3" name="Content Placeholder 2"/>
          <p:cNvSpPr>
            <a:spLocks noGrp="1"/>
          </p:cNvSpPr>
          <p:nvPr>
            <p:ph idx="1"/>
          </p:nvPr>
        </p:nvSpPr>
        <p:spPr/>
        <p:txBody>
          <a:bodyPr>
            <a:normAutofit fontScale="92500" lnSpcReduction="10000"/>
          </a:bodyPr>
          <a:lstStyle/>
          <a:p>
            <a:pPr>
              <a:lnSpc>
                <a:spcPct val="80000"/>
              </a:lnSpc>
              <a:buNone/>
            </a:pPr>
            <a:r>
              <a:rPr lang="en-US" dirty="0"/>
              <a:t>These “supplemental” federal funds are used to:</a:t>
            </a:r>
          </a:p>
          <a:p>
            <a:pPr>
              <a:lnSpc>
                <a:spcPct val="80000"/>
              </a:lnSpc>
            </a:pPr>
            <a:r>
              <a:rPr lang="en-US" dirty="0"/>
              <a:t>Accelerate instruction for struggling students,</a:t>
            </a:r>
          </a:p>
          <a:p>
            <a:pPr>
              <a:lnSpc>
                <a:spcPct val="80000"/>
              </a:lnSpc>
            </a:pPr>
            <a:r>
              <a:rPr lang="en-US" dirty="0"/>
              <a:t>Provide professional-development for teachers, paraprofessionals, and administrators</a:t>
            </a:r>
          </a:p>
          <a:p>
            <a:pPr>
              <a:lnSpc>
                <a:spcPct val="80000"/>
              </a:lnSpc>
            </a:pPr>
            <a:r>
              <a:rPr lang="en-US" dirty="0"/>
              <a:t>Hire </a:t>
            </a:r>
            <a:r>
              <a:rPr lang="en-US" dirty="0">
                <a:solidFill>
                  <a:schemeClr val="tx1"/>
                </a:solidFill>
              </a:rPr>
              <a:t>certified</a:t>
            </a:r>
            <a:r>
              <a:rPr lang="en-US" dirty="0"/>
              <a:t> personnel, </a:t>
            </a:r>
            <a:r>
              <a:rPr lang="en-US" dirty="0">
                <a:solidFill>
                  <a:schemeClr val="tx1"/>
                </a:solidFill>
              </a:rPr>
              <a:t>and highly qualified instructional assisting staff.</a:t>
            </a:r>
          </a:p>
          <a:p>
            <a:pPr>
              <a:lnSpc>
                <a:spcPct val="80000"/>
              </a:lnSpc>
            </a:pPr>
            <a:r>
              <a:rPr lang="en-US" dirty="0"/>
              <a:t>Provide additional resources – technology, personnel, materials, instructional programs, software, and</a:t>
            </a:r>
          </a:p>
          <a:p>
            <a:pPr>
              <a:lnSpc>
                <a:spcPct val="80000"/>
              </a:lnSpc>
            </a:pPr>
            <a:r>
              <a:rPr lang="en-US" dirty="0"/>
              <a:t>Encourage parent and family involvement.</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Supplemental Dollars?</a:t>
            </a:r>
          </a:p>
        </p:txBody>
      </p:sp>
      <p:sp>
        <p:nvSpPr>
          <p:cNvPr id="3" name="Content Placeholder 2"/>
          <p:cNvSpPr>
            <a:spLocks noGrp="1"/>
          </p:cNvSpPr>
          <p:nvPr>
            <p:ph idx="1"/>
          </p:nvPr>
        </p:nvSpPr>
        <p:spPr/>
        <p:txBody>
          <a:bodyPr/>
          <a:lstStyle/>
          <a:p>
            <a:pPr>
              <a:buNone/>
            </a:pPr>
            <a:r>
              <a:rPr lang="en-US" dirty="0">
                <a:latin typeface="Albertus Medium" pitchFamily="34" charset="0"/>
              </a:rPr>
              <a:t>This means that Title I, Part A funds cannot be used to provide services that are </a:t>
            </a:r>
            <a:r>
              <a:rPr lang="en-US" u="sng" dirty="0">
                <a:latin typeface="Albertus Medium" pitchFamily="34" charset="0"/>
              </a:rPr>
              <a:t>required</a:t>
            </a:r>
            <a:r>
              <a:rPr lang="en-US" dirty="0">
                <a:latin typeface="Albertus Medium" pitchFamily="34" charset="0"/>
              </a:rPr>
              <a:t> by:</a:t>
            </a:r>
          </a:p>
          <a:p>
            <a:pPr lvl="1"/>
            <a:r>
              <a:rPr lang="en-US" dirty="0">
                <a:latin typeface="Albertus Medium" pitchFamily="34" charset="0"/>
              </a:rPr>
              <a:t>State Law</a:t>
            </a:r>
          </a:p>
          <a:p>
            <a:pPr lvl="1"/>
            <a:r>
              <a:rPr lang="en-US" dirty="0">
                <a:latin typeface="Albertus Medium" pitchFamily="34" charset="0"/>
              </a:rPr>
              <a:t>State Board of Education Rule</a:t>
            </a:r>
          </a:p>
          <a:p>
            <a:pPr lvl="1"/>
            <a:r>
              <a:rPr lang="en-US" dirty="0">
                <a:latin typeface="Albertus Medium" pitchFamily="34" charset="0"/>
              </a:rPr>
              <a:t>Local Policy</a:t>
            </a:r>
          </a:p>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6</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 Your School Name Here)</a:t>
            </a:r>
          </a:p>
        </p:txBody>
      </p:sp>
      <p:sp>
        <p:nvSpPr>
          <p:cNvPr id="3" name="Content Placeholder 2"/>
          <p:cNvSpPr>
            <a:spLocks noGrp="1"/>
          </p:cNvSpPr>
          <p:nvPr>
            <p:ph idx="1"/>
          </p:nvPr>
        </p:nvSpPr>
        <p:spPr>
          <a:ln>
            <a:solidFill>
              <a:schemeClr val="bg1"/>
            </a:solidFill>
          </a:ln>
        </p:spPr>
        <p:txBody>
          <a:bodyPr/>
          <a:lstStyle/>
          <a:p>
            <a:r>
              <a:rPr lang="en-US" dirty="0"/>
              <a:t>At </a:t>
            </a:r>
            <a:r>
              <a:rPr lang="en-US" b="1" dirty="0"/>
              <a:t>High School for Law &amp; Justice </a:t>
            </a:r>
            <a:r>
              <a:rPr lang="en-US" dirty="0"/>
              <a:t>we spend our Title I dollars on:</a:t>
            </a:r>
          </a:p>
          <a:p>
            <a:pPr marL="457200" lvl="1" indent="0">
              <a:buNone/>
            </a:pPr>
            <a:r>
              <a:rPr lang="en-US" dirty="0"/>
              <a:t>1. English classroom reduction teacher </a:t>
            </a:r>
          </a:p>
          <a:p>
            <a:pPr marL="457200" lvl="1" indent="0">
              <a:buNone/>
            </a:pPr>
            <a:r>
              <a:rPr lang="en-US" dirty="0"/>
              <a:t>2. Extra duty pay for tutorials so our students can master the states objectives.</a:t>
            </a:r>
          </a:p>
          <a:p>
            <a:pPr marL="457200" lvl="1" indent="0">
              <a:buNone/>
            </a:pPr>
            <a:r>
              <a:rPr lang="en-US" dirty="0"/>
              <a:t>3. Extra Calculators for students</a:t>
            </a:r>
          </a:p>
        </p:txBody>
      </p:sp>
      <p:sp>
        <p:nvSpPr>
          <p:cNvPr id="4" name="Slide Number Placeholder 3"/>
          <p:cNvSpPr>
            <a:spLocks noGrp="1"/>
          </p:cNvSpPr>
          <p:nvPr>
            <p:ph type="sldNum" sz="quarter" idx="12"/>
          </p:nvPr>
        </p:nvSpPr>
        <p:spPr/>
        <p:txBody>
          <a:bodyPr/>
          <a:lstStyle/>
          <a:p>
            <a:fld id="{FD52C1F8-3BA5-F24E-8618-E52498D87186}" type="slidenum">
              <a:rPr lang="en-US" smtClean="0"/>
              <a:t>7</a:t>
            </a:fld>
            <a:endParaRPr lang="en-US" dirty="0"/>
          </a:p>
        </p:txBody>
      </p:sp>
    </p:spTree>
    <p:extLst>
      <p:ext uri="{BB962C8B-B14F-4D97-AF65-F5344CB8AC3E}">
        <p14:creationId xmlns:p14="http://schemas.microsoft.com/office/powerpoint/2010/main" val="234852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Parent and Family Engagement</a:t>
            </a:r>
          </a:p>
        </p:txBody>
      </p:sp>
      <p:sp>
        <p:nvSpPr>
          <p:cNvPr id="6" name="Content Placeholder 5"/>
          <p:cNvSpPr>
            <a:spLocks noGrp="1"/>
          </p:cNvSpPr>
          <p:nvPr>
            <p:ph sz="half" idx="1"/>
          </p:nvPr>
        </p:nvSpPr>
        <p:spPr>
          <a:xfrm>
            <a:off x="457200" y="1600200"/>
            <a:ext cx="8229600" cy="4525963"/>
          </a:xfrm>
        </p:spPr>
        <p:txBody>
          <a:bodyPr>
            <a:noAutofit/>
          </a:bodyPr>
          <a:lstStyle/>
          <a:p>
            <a:pPr marL="0" indent="0">
              <a:lnSpc>
                <a:spcPct val="90000"/>
              </a:lnSpc>
              <a:buNone/>
            </a:pPr>
            <a:r>
              <a:rPr lang="en-US" sz="2400" dirty="0"/>
              <a:t>Research has </a:t>
            </a:r>
            <a:r>
              <a:rPr lang="en-US" sz="2400" b="1" dirty="0"/>
              <a:t>proven</a:t>
            </a:r>
            <a:r>
              <a:rPr lang="en-US" sz="2400" b="1" i="1" dirty="0"/>
              <a:t> </a:t>
            </a:r>
            <a:r>
              <a:rPr lang="en-US" sz="2400" dirty="0"/>
              <a:t>that students whose parents are involved in their child’s education have greater success in school. </a:t>
            </a:r>
          </a:p>
          <a:p>
            <a:pPr marL="0" indent="0">
              <a:lnSpc>
                <a:spcPct val="90000"/>
              </a:lnSpc>
              <a:buNone/>
            </a:pPr>
            <a:endParaRPr lang="en-US" sz="2400" dirty="0"/>
          </a:p>
          <a:p>
            <a:pPr marL="0" indent="0">
              <a:lnSpc>
                <a:spcPct val="90000"/>
              </a:lnSpc>
              <a:buNone/>
            </a:pPr>
            <a:r>
              <a:rPr lang="en-US" sz="2400" dirty="0"/>
              <a:t>So, the Title I Grant supports activities that focus on parental and family involvement.</a:t>
            </a:r>
          </a:p>
          <a:p>
            <a:pPr marL="0" indent="0">
              <a:lnSpc>
                <a:spcPct val="90000"/>
              </a:lnSpc>
              <a:buNone/>
            </a:pPr>
            <a:endParaRPr lang="en-US" sz="2400" dirty="0"/>
          </a:p>
          <a:p>
            <a:pPr marL="0" indent="0">
              <a:lnSpc>
                <a:spcPct val="90000"/>
              </a:lnSpc>
              <a:buNone/>
            </a:pPr>
            <a:endParaRPr lang="en-US" sz="2400" dirty="0"/>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5544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Parental Involvement Requirements</a:t>
            </a:r>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sp>
        <p:nvSpPr>
          <p:cNvPr id="3" name="Content Placeholder 2"/>
          <p:cNvSpPr>
            <a:spLocks noGrp="1"/>
          </p:cNvSpPr>
          <p:nvPr>
            <p:ph sz="half" idx="1"/>
          </p:nvPr>
        </p:nvSpPr>
        <p:spPr>
          <a:xfrm>
            <a:off x="457200" y="1600200"/>
            <a:ext cx="8229600" cy="4525963"/>
          </a:xfrm>
        </p:spPr>
        <p:txBody>
          <a:bodyPr>
            <a:normAutofit/>
          </a:bodyPr>
          <a:lstStyle/>
          <a:p>
            <a:r>
              <a:rPr lang="en-US" b="1" dirty="0"/>
              <a:t>Parent Notifications </a:t>
            </a:r>
            <a:r>
              <a:rPr lang="en-US" dirty="0"/>
              <a:t>(These are regular written communications to inform parents).</a:t>
            </a:r>
          </a:p>
          <a:p>
            <a:pPr marL="0" indent="0">
              <a:buNone/>
            </a:pPr>
            <a:endParaRPr lang="en-US" sz="500" dirty="0"/>
          </a:p>
          <a:p>
            <a:r>
              <a:rPr lang="en-US" dirty="0"/>
              <a:t>Examples of parent notifications are:</a:t>
            </a:r>
          </a:p>
          <a:p>
            <a:pPr lvl="1"/>
            <a:r>
              <a:rPr lang="en-US" sz="2800" b="1" dirty="0"/>
              <a:t>School-Parent Compact </a:t>
            </a:r>
            <a:r>
              <a:rPr lang="en-US" sz="2800" dirty="0"/>
              <a:t>(These are statements of shared responsibilities).</a:t>
            </a:r>
          </a:p>
          <a:p>
            <a:pPr lvl="1"/>
            <a:r>
              <a:rPr lang="en-US" sz="2800" b="1" dirty="0"/>
              <a:t>Parent and </a:t>
            </a:r>
            <a:r>
              <a:rPr lang="en-US" sz="2800" b="1"/>
              <a:t>Family Engagement </a:t>
            </a:r>
            <a:r>
              <a:rPr lang="en-US" sz="2800" b="1" dirty="0"/>
              <a:t>Policy </a:t>
            </a:r>
            <a:r>
              <a:rPr lang="en-US" sz="2800" dirty="0"/>
              <a:t>(This is a plan to involve parents).</a:t>
            </a:r>
          </a:p>
        </p:txBody>
      </p:sp>
    </p:spTree>
    <p:extLst>
      <p:ext uri="{BB962C8B-B14F-4D97-AF65-F5344CB8AC3E}">
        <p14:creationId xmlns:p14="http://schemas.microsoft.com/office/powerpoint/2010/main" val="3388685763"/>
      </p:ext>
    </p:extLst>
  </p:cSld>
  <p:clrMapOvr>
    <a:masterClrMapping/>
  </p:clrMapOvr>
</p:sld>
</file>

<file path=ppt/theme/theme1.xml><?xml version="1.0" encoding="utf-8"?>
<a:theme xmlns:a="http://schemas.openxmlformats.org/drawingml/2006/main" name="Title I Annual Meeting PP">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BC1A8BE18A14184032A37DA3C2858" ma:contentTypeVersion="8" ma:contentTypeDescription="Create a new document." ma:contentTypeScope="" ma:versionID="981a8dbb5548df86ee379ad02785adf6">
  <xsd:schema xmlns:xsd="http://www.w3.org/2001/XMLSchema" xmlns:xs="http://www.w3.org/2001/XMLSchema" xmlns:p="http://schemas.microsoft.com/office/2006/metadata/properties" xmlns:ns2="4a7df032-6a0e-4167-b33b-52407178ec56" xmlns:ns3="107fa061-bf16-4a71-85ae-142c7874d8f1" targetNamespace="http://schemas.microsoft.com/office/2006/metadata/properties" ma:root="true" ma:fieldsID="bc74ffae03e5480e64198de88ba299d3" ns2:_="" ns3:_="">
    <xsd:import namespace="4a7df032-6a0e-4167-b33b-52407178ec56"/>
    <xsd:import namespace="107fa061-bf16-4a71-85ae-142c7874d8f1"/>
    <xsd:element name="properties">
      <xsd:complexType>
        <xsd:sequence>
          <xsd:element name="documentManagement">
            <xsd:complexType>
              <xsd:all>
                <xsd:element ref="ns2:Category" minOccurs="0"/>
                <xsd:element ref="ns2:Document_x0020_Category"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df032-6a0e-4167-b33b-52407178ec56"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Document_x0020_Category" ma:index="9" nillable="true" ma:displayName="Document Category" ma:default="Form" ma:description="&#10;" ma:format="Dropdown" ma:internalName="Document_x0020_Category">
      <xsd:simpleType>
        <xsd:union memberTypes="dms:Text">
          <xsd:simpleType>
            <xsd:restriction base="dms:Choice">
              <xsd:enumeration value="Form"/>
              <xsd:enumeration value="Notice"/>
              <xsd:enumeration value="Guide"/>
              <xsd:enumeration value="Training"/>
              <xsd:enumeration value="Resource"/>
              <xsd:enumeration value="Site Page"/>
            </xsd:restriction>
          </xsd:simpleType>
        </xsd:un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7fa061-bf16-4a71-85ae-142c7874d8f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4a7df032-6a0e-4167-b33b-52407178ec56">Compliance Training</Category>
    <Document_x0020_Category xmlns="4a7df032-6a0e-4167-b33b-52407178ec56">Presentations</Document_x0020_Category>
    <SharedWithUsers xmlns="107fa061-bf16-4a71-85ae-142c7874d8f1">
      <UserInfo>
        <DisplayName>Dews, Anitra D</DisplayName>
        <AccountId>3116</AccountId>
        <AccountType/>
      </UserInfo>
      <UserInfo>
        <DisplayName>Dailey, Kesha L</DisplayName>
        <AccountId>3658</AccountId>
        <AccountType/>
      </UserInfo>
    </SharedWithUsers>
  </documentManagement>
</p:properties>
</file>

<file path=customXml/itemProps1.xml><?xml version="1.0" encoding="utf-8"?>
<ds:datastoreItem xmlns:ds="http://schemas.openxmlformats.org/officeDocument/2006/customXml" ds:itemID="{CC4BB6C6-AA27-4B87-AA7E-118AD4EB24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7df032-6a0e-4167-b33b-52407178ec56"/>
    <ds:schemaRef ds:uri="107fa061-bf16-4a71-85ae-142c7874d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22B949-1B63-44B7-A870-9BAB9069E3D2}">
  <ds:schemaRefs>
    <ds:schemaRef ds:uri="http://schemas.microsoft.com/sharepoint/v3/contenttype/forms"/>
  </ds:schemaRefs>
</ds:datastoreItem>
</file>

<file path=customXml/itemProps3.xml><?xml version="1.0" encoding="utf-8"?>
<ds:datastoreItem xmlns:ds="http://schemas.openxmlformats.org/officeDocument/2006/customXml" ds:itemID="{FA6EAF6E-2ACD-483E-BA32-0A1767EB337C}">
  <ds:schemaRefs>
    <ds:schemaRef ds:uri="http://schemas.openxmlformats.org/package/2006/metadata/core-properties"/>
    <ds:schemaRef ds:uri="http://schemas.microsoft.com/office/2006/documentManagement/types"/>
    <ds:schemaRef ds:uri="4a7df032-6a0e-4167-b33b-52407178ec56"/>
    <ds:schemaRef ds:uri="http://schemas.microsoft.com/office/infopath/2007/PartnerControls"/>
    <ds:schemaRef ds:uri="http://schemas.microsoft.com/office/2006/metadata/properties"/>
    <ds:schemaRef ds:uri="107fa061-bf16-4a71-85ae-142c7874d8f1"/>
    <ds:schemaRef ds:uri="http://purl.org/dc/dcmitype/"/>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Title I Annual Meeting PP</Template>
  <TotalTime>1754</TotalTime>
  <Words>1336</Words>
  <Application>Microsoft Office PowerPoint</Application>
  <PresentationFormat>On-screen Show (4:3)</PresentationFormat>
  <Paragraphs>114</Paragraphs>
  <Slides>16</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Albertus Medium</vt:lpstr>
      <vt:lpstr>Arial</vt:lpstr>
      <vt:lpstr>Calibri</vt:lpstr>
      <vt:lpstr>Rockwell</vt:lpstr>
      <vt:lpstr>Title I Annual Meeting PP</vt:lpstr>
      <vt:lpstr>Every Student Succeeds Act (ESSA)</vt:lpstr>
      <vt:lpstr>Title I, Part A Program-Definition</vt:lpstr>
      <vt:lpstr>Title I, Part A Program- Purpose</vt:lpstr>
      <vt:lpstr>How Schools Qualify</vt:lpstr>
      <vt:lpstr>Title I Annual Meeting</vt:lpstr>
      <vt:lpstr>Supplemental Dollars?</vt:lpstr>
      <vt:lpstr>(Insert Your School Name Here)</vt:lpstr>
      <vt:lpstr>Parent and Family Engagement</vt:lpstr>
      <vt:lpstr>Parental Involvement Requirements</vt:lpstr>
      <vt:lpstr>Parental Involvement Requirements</vt:lpstr>
      <vt:lpstr>High School for Law &amp; Justice</vt:lpstr>
      <vt:lpstr>Other Requirements</vt:lpstr>
      <vt:lpstr>   High School for Law &amp; Justice</vt:lpstr>
      <vt:lpstr>Remember that…</vt:lpstr>
      <vt:lpstr>Questions?</vt:lpstr>
      <vt:lpstr>Thank you</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Program Annual Meeting - English</dc:title>
  <dc:creator>Administrator</dc:creator>
  <cp:lastModifiedBy>Franklin, Schmecka P</cp:lastModifiedBy>
  <cp:revision>33</cp:revision>
  <cp:lastPrinted>2016-08-26T21:31:30Z</cp:lastPrinted>
  <dcterms:created xsi:type="dcterms:W3CDTF">2014-08-18T19:32:40Z</dcterms:created>
  <dcterms:modified xsi:type="dcterms:W3CDTF">2020-09-22T21:20:49Z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0x0101007B2BC1A8BE18A14184032A37DA3C2858</vt:lpwstr>
  </property>
</Properties>
</file>