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19" r:id="rId7"/>
    <p:sldId id="285" r:id="rId8"/>
    <p:sldId id="286" r:id="rId9"/>
    <p:sldId id="287" r:id="rId10"/>
    <p:sldId id="288" r:id="rId11"/>
    <p:sldId id="312" r:id="rId12"/>
    <p:sldId id="313" r:id="rId13"/>
    <p:sldId id="314" r:id="rId14"/>
    <p:sldId id="290" r:id="rId15"/>
    <p:sldId id="315" r:id="rId16"/>
    <p:sldId id="316" r:id="rId17"/>
    <p:sldId id="317" r:id="rId18"/>
    <p:sldId id="318"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70" autoAdjust="0"/>
  </p:normalViewPr>
  <p:slideViewPr>
    <p:cSldViewPr snapToGrid="0" snapToObjects="1">
      <p:cViewPr varScale="1">
        <p:scale>
          <a:sx n="72" d="100"/>
          <a:sy n="72" d="100"/>
        </p:scale>
        <p:origin x="1762" y="67"/>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9/22/2020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9/22/2020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105893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14</a:t>
            </a:fld>
            <a:endParaRPr lang="en-US" dirty="0"/>
          </a:p>
        </p:txBody>
      </p:sp>
    </p:spTree>
    <p:extLst>
      <p:ext uri="{BB962C8B-B14F-4D97-AF65-F5344CB8AC3E}">
        <p14:creationId xmlns:p14="http://schemas.microsoft.com/office/powerpoint/2010/main" val="218123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personal contact information on this page.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411064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Let the parents know if your campus is school-wide or targeted assistance.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97294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Examples: purchasing text books that are required, paying for school furniture, playground equipment-these items are NOT supplemental and may not be purchased with Title I funds. </a:t>
            </a:r>
          </a:p>
          <a:p>
            <a:endParaRPr lang="en-US" b="1" dirty="0"/>
          </a:p>
        </p:txBody>
      </p:sp>
      <p:sp>
        <p:nvSpPr>
          <p:cNvPr id="4" name="Slide Number Placeholder 3"/>
          <p:cNvSpPr>
            <a:spLocks noGrp="1"/>
          </p:cNvSpPr>
          <p:nvPr>
            <p:ph type="sldNum" sz="quarter" idx="10"/>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31911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On this slide you must insert the name of your school and how you spend your Title I dollars.  This can be very generic.  Ex: we spend our Title I dollars on a classroom reduction teacher in third grade, we pay for a counselor, we pay for extra duty pay for tutorials so our students can master the states objectives.</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35702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At this point you want to encourage parental participation in their child's education. Ex: carefully reviewing the weekly folders, checking grade speed weekly, making appointments to talk to teachers and reading to their children every day, etc.</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83436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and Family Engagement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20357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It would be a good idea to have a calendar of dates and times that your Title I Parent meetings will be conducted so you can hand it out to parents at this meeting. Let parents know that in April/May 2019 they will have the opportunity to give their input in the Title I, Parent</a:t>
            </a:r>
            <a:r>
              <a:rPr lang="en-US" baseline="0" dirty="0"/>
              <a:t> Involvement Parent S</a:t>
            </a:r>
            <a:r>
              <a:rPr lang="en-US" dirty="0"/>
              <a:t>urvey. Let parents know that while this survey is completed on line, they are welcome to come on campus and a computer will be made available to them so they may complete the survey.</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10673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 and list ways that the parents can become involved in your school this year.</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64205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information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516742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9/22/2020</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9/22/2020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pPr>
              <a:lnSpc>
                <a:spcPts val="6800"/>
              </a:lnSpc>
            </a:pPr>
            <a:r>
              <a:rPr lang="en-US" sz="5400" kern="0" spc="110" dirty="0"/>
              <a:t>Every Student Succeeds Act (ESSA)</a:t>
            </a:r>
          </a:p>
        </p:txBody>
      </p:sp>
      <p:sp>
        <p:nvSpPr>
          <p:cNvPr id="19" name="Subtitle 18"/>
          <p:cNvSpPr>
            <a:spLocks noGrp="1"/>
          </p:cNvSpPr>
          <p:nvPr>
            <p:ph type="subTitle" idx="1"/>
          </p:nvPr>
        </p:nvSpPr>
        <p:spPr>
          <a:xfrm>
            <a:off x="457200" y="2630376"/>
            <a:ext cx="7677431" cy="1752600"/>
          </a:xfrm>
        </p:spPr>
        <p:txBody>
          <a:bodyPr/>
          <a:lstStyle/>
          <a:p>
            <a:r>
              <a:rPr lang="en-US" dirty="0"/>
              <a:t>Title I, Part A Program Annual Parent Meeting</a:t>
            </a:r>
          </a:p>
          <a:p>
            <a:r>
              <a:rPr lang="en-US" dirty="0"/>
              <a:t>High School for Law &amp; Justice</a:t>
            </a:r>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9/22/2020</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sp>
        <p:nvSpPr>
          <p:cNvPr id="3" name="Content Placeholder 2"/>
          <p:cNvSpPr>
            <a:spLocks noGrp="1"/>
          </p:cNvSpPr>
          <p:nvPr>
            <p:ph sz="half" idx="1"/>
          </p:nvPr>
        </p:nvSpPr>
        <p:spPr>
          <a:xfrm>
            <a:off x="457200" y="1600200"/>
            <a:ext cx="8229600" cy="4525963"/>
          </a:xfrm>
        </p:spPr>
        <p:txBody>
          <a:bodyPr>
            <a:normAutofit fontScale="85000" lnSpcReduction="10000"/>
          </a:bodyPr>
          <a:lstStyle/>
          <a:p>
            <a:r>
              <a:rPr lang="en-US" b="1" dirty="0"/>
              <a:t>Title I Parent Meetings </a:t>
            </a:r>
            <a:r>
              <a:rPr lang="en-US" dirty="0"/>
              <a:t>– </a:t>
            </a:r>
            <a:r>
              <a:rPr lang="en-US" dirty="0">
                <a:solidFill>
                  <a:schemeClr val="tx1"/>
                </a:solidFill>
              </a:rPr>
              <a:t>These are regular face-to-face or virtual meetings to provide trainings to parents as well as collaborate with them about the progress of their child’s education. We will conduct at least 4 meetings each year. Each meeting will be conducted twice; once in the morning and once in the evening and on different days.  A total of 8 meetings will be conducted to accommodate parents.</a:t>
            </a:r>
          </a:p>
          <a:p>
            <a:r>
              <a:rPr lang="en-US" b="1" dirty="0"/>
              <a:t>Parent and Family Engagement Surveys </a:t>
            </a:r>
            <a:r>
              <a:rPr lang="en-US" dirty="0"/>
              <a:t>– </a:t>
            </a:r>
            <a:r>
              <a:rPr lang="en-US" dirty="0">
                <a:solidFill>
                  <a:schemeClr val="tx1"/>
                </a:solidFill>
              </a:rPr>
              <a:t>The External Funding Department </a:t>
            </a:r>
            <a:r>
              <a:rPr lang="en-US" dirty="0"/>
              <a:t>will provide a parent survey at the end of the school year to evaluate the campus’ Title I, Part A Parent and Family Engagement Program. </a:t>
            </a:r>
            <a:endParaRPr lang="en-US" b="1" dirty="0"/>
          </a:p>
        </p:txBody>
      </p:sp>
    </p:spTree>
    <p:extLst>
      <p:ext uri="{BB962C8B-B14F-4D97-AF65-F5344CB8AC3E}">
        <p14:creationId xmlns:p14="http://schemas.microsoft.com/office/powerpoint/2010/main" val="341116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 School for Law &amp; Justice</a:t>
            </a:r>
          </a:p>
        </p:txBody>
      </p:sp>
      <p:sp>
        <p:nvSpPr>
          <p:cNvPr id="3" name="Content Placeholder 2"/>
          <p:cNvSpPr>
            <a:spLocks noGrp="1"/>
          </p:cNvSpPr>
          <p:nvPr>
            <p:ph idx="1"/>
          </p:nvPr>
        </p:nvSpPr>
        <p:spPr/>
        <p:txBody>
          <a:bodyPr>
            <a:normAutofit/>
          </a:bodyPr>
          <a:lstStyle/>
          <a:p>
            <a:r>
              <a:rPr lang="en-US" dirty="0"/>
              <a:t>At High School for Law &amp; Justice we want you to be involved. Here are some ways that you can be involved in your child's school:</a:t>
            </a:r>
          </a:p>
          <a:p>
            <a:pPr marL="457200" lvl="1" indent="0">
              <a:buNone/>
            </a:pPr>
            <a:r>
              <a:rPr lang="en-US" dirty="0"/>
              <a:t>1. Join the PTO</a:t>
            </a:r>
          </a:p>
          <a:p>
            <a:pPr marL="457200" lvl="1" indent="0">
              <a:buNone/>
            </a:pPr>
            <a:r>
              <a:rPr lang="en-US" dirty="0"/>
              <a:t>2. Attend Coffee with the Principal meetings</a:t>
            </a:r>
          </a:p>
          <a:p>
            <a:pPr marL="457200" lvl="1" indent="0">
              <a:buNone/>
            </a:pPr>
            <a:r>
              <a:rPr lang="en-US" dirty="0"/>
              <a:t>3. Attend PTO meetings</a:t>
            </a:r>
          </a:p>
          <a:p>
            <a:pPr marL="457200" lvl="1" indent="0">
              <a:buNone/>
            </a:pPr>
            <a:r>
              <a:rPr lang="en-US" dirty="0"/>
              <a:t>4. Subscribe to our weekly newsletters</a:t>
            </a:r>
          </a:p>
          <a:p>
            <a:pPr marL="4572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Other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The Federal Report Card</a:t>
            </a:r>
            <a:r>
              <a:rPr lang="en-US" dirty="0"/>
              <a:t> This report card informs parents of the performance of the campus.</a:t>
            </a:r>
          </a:p>
          <a:p>
            <a:pPr lvl="1"/>
            <a:r>
              <a:rPr lang="en-US" dirty="0"/>
              <a:t>At </a:t>
            </a:r>
            <a:r>
              <a:rPr lang="en-US" b="1" dirty="0"/>
              <a:t>HSLJ </a:t>
            </a:r>
            <a:r>
              <a:rPr lang="en-US" dirty="0"/>
              <a:t>we send a letter home with an internet link to the report card for our school.</a:t>
            </a:r>
          </a:p>
          <a:p>
            <a:pPr lvl="1"/>
            <a:r>
              <a:rPr lang="en-US" dirty="0"/>
              <a:t>We also make a copy available on our school website</a:t>
            </a:r>
            <a:endParaRPr lang="en-US" b="1" dirty="0"/>
          </a:p>
        </p:txBody>
      </p:sp>
    </p:spTree>
    <p:extLst>
      <p:ext uri="{BB962C8B-B14F-4D97-AF65-F5344CB8AC3E}">
        <p14:creationId xmlns:p14="http://schemas.microsoft.com/office/powerpoint/2010/main" val="82958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High School for Law &amp; Justice</a:t>
            </a:r>
          </a:p>
        </p:txBody>
      </p:sp>
      <p:sp>
        <p:nvSpPr>
          <p:cNvPr id="4" name="Slide Number Placeholder 3"/>
          <p:cNvSpPr>
            <a:spLocks noGrp="1"/>
          </p:cNvSpPr>
          <p:nvPr>
            <p:ph type="sldNum" sz="quarter" idx="12"/>
          </p:nvPr>
        </p:nvSpPr>
        <p:spPr/>
        <p:txBody>
          <a:bodyPr/>
          <a:lstStyle/>
          <a:p>
            <a:fld id="{FD52C1F8-3BA5-F24E-8618-E52498D87186}" type="slidenum">
              <a:rPr lang="en-US" smtClean="0"/>
              <a:t>13</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dirty="0"/>
              <a:t>At the </a:t>
            </a:r>
            <a:r>
              <a:rPr lang="en-US" b="1" dirty="0"/>
              <a:t>High School for Law &amp; Justice </a:t>
            </a:r>
            <a:r>
              <a:rPr lang="en-US" dirty="0"/>
              <a:t>we are committed to utilizing our Title I funds to maximize student achievement and impact student learning.</a:t>
            </a:r>
          </a:p>
        </p:txBody>
      </p:sp>
    </p:spTree>
    <p:extLst>
      <p:ext uri="{BB962C8B-B14F-4D97-AF65-F5344CB8AC3E}">
        <p14:creationId xmlns:p14="http://schemas.microsoft.com/office/powerpoint/2010/main" val="376145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14</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pPr marL="0" indent="0" algn="ctr">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 (Titles I, II &amp; IV)</a:t>
            </a:r>
          </a:p>
        </p:txBody>
      </p:sp>
      <p:sp>
        <p:nvSpPr>
          <p:cNvPr id="6" name="Title 4"/>
          <p:cNvSpPr>
            <a:spLocks noGrp="1"/>
          </p:cNvSpPr>
          <p:nvPr>
            <p:ph type="title"/>
          </p:nvPr>
        </p:nvSpPr>
        <p:spPr>
          <a:xfrm>
            <a:off x="457200" y="274638"/>
            <a:ext cx="8229600" cy="1143000"/>
          </a:xfrm>
        </p:spPr>
        <p:txBody>
          <a:bodyPr>
            <a:normAutofit/>
          </a:bodyPr>
          <a:lstStyle/>
          <a:p>
            <a:r>
              <a:rPr lang="en-US" dirty="0"/>
              <a:t>Remember that…</a:t>
            </a:r>
          </a:p>
        </p:txBody>
      </p:sp>
    </p:spTree>
    <p:extLst>
      <p:ext uri="{BB962C8B-B14F-4D97-AF65-F5344CB8AC3E}">
        <p14:creationId xmlns:p14="http://schemas.microsoft.com/office/powerpoint/2010/main" val="32021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half" idx="1"/>
          </p:nvPr>
        </p:nvSpPr>
        <p:spPr>
          <a:xfrm>
            <a:off x="457200" y="1600200"/>
            <a:ext cx="8229600" cy="4525963"/>
          </a:xfrm>
        </p:spPr>
        <p:txBody>
          <a:bodyPr/>
          <a:lstStyle/>
          <a:p>
            <a:pPr marL="0" indent="0" algn="ctr">
              <a:buNone/>
            </a:pPr>
            <a:endParaRPr lang="en-US" dirty="0"/>
          </a:p>
          <a:p>
            <a:pPr marL="0" indent="0" algn="ctr">
              <a:buNone/>
            </a:pPr>
            <a:endParaRPr lang="en-US" dirty="0"/>
          </a:p>
          <a:p>
            <a:pPr marL="0" indent="0" algn="ctr">
              <a:buNone/>
            </a:pPr>
            <a:r>
              <a:rPr lang="en-US" dirty="0"/>
              <a:t>High School for Law &amp; Justice</a:t>
            </a:r>
          </a:p>
          <a:p>
            <a:pPr marL="0" indent="0" algn="ctr">
              <a:buNone/>
            </a:pPr>
            <a:r>
              <a:rPr lang="en-US" b="1" dirty="0"/>
              <a:t>Shmecka Franklin, </a:t>
            </a:r>
            <a:r>
              <a:rPr lang="en-US" dirty="0"/>
              <a:t>Title I Contact</a:t>
            </a:r>
          </a:p>
          <a:p>
            <a:pPr marL="0" indent="0" algn="ctr">
              <a:buNone/>
            </a:pPr>
            <a:r>
              <a:rPr lang="en-US" dirty="0"/>
              <a:t>Sfrankl2@houstonisd.org</a:t>
            </a:r>
          </a:p>
          <a:p>
            <a:pPr marL="0" indent="0" algn="ctr">
              <a:buNone/>
            </a:pPr>
            <a:r>
              <a:rPr lang="en-US" dirty="0"/>
              <a:t>713-867-5100</a:t>
            </a:r>
          </a:p>
        </p:txBody>
      </p:sp>
      <p:sp>
        <p:nvSpPr>
          <p:cNvPr id="5" name="Slide Number Placeholder 4"/>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568663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Thank you</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9/22/2020</a:t>
            </a: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b="1" u="sng" dirty="0"/>
              <a:t>Definition</a:t>
            </a:r>
          </a:p>
          <a:p>
            <a:pPr marL="0" indent="0">
              <a:buNone/>
            </a:pPr>
            <a:endParaRPr lang="en-US" b="1" u="sng" dirty="0"/>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the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 Purpose</a:t>
            </a:r>
          </a:p>
        </p:txBody>
      </p:sp>
      <p:sp>
        <p:nvSpPr>
          <p:cNvPr id="3" name="Content Placeholder 2"/>
          <p:cNvSpPr>
            <a:spLocks noGrp="1"/>
          </p:cNvSpPr>
          <p:nvPr>
            <p:ph idx="1"/>
          </p:nvPr>
        </p:nvSpPr>
        <p:spPr/>
        <p:txBody>
          <a:bodyPr>
            <a:normAutofit fontScale="92500"/>
          </a:bodyPr>
          <a:lstStyle/>
          <a:p>
            <a:pPr marL="0" indent="0">
              <a:buNone/>
            </a:pPr>
            <a:r>
              <a:rPr lang="en-US" b="1" u="sng" dirty="0"/>
              <a:t>Purpose</a:t>
            </a:r>
          </a:p>
          <a:p>
            <a:pPr marL="0" indent="0">
              <a:buNone/>
            </a:pPr>
            <a:r>
              <a:rPr lang="en-US"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dirty="0"/>
              <a:t>receive a fair, equitable and high-quality education, and to close the achievement gap . </a:t>
            </a:r>
          </a:p>
        </p:txBody>
      </p:sp>
      <p:sp>
        <p:nvSpPr>
          <p:cNvPr id="4" name="Slide Number Placeholder 3"/>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34311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How Schools Qualify</a:t>
            </a:r>
          </a:p>
        </p:txBody>
      </p:sp>
      <p:sp>
        <p:nvSpPr>
          <p:cNvPr id="3" name="Content Placeholder 2"/>
          <p:cNvSpPr>
            <a:spLocks noGrp="1"/>
          </p:cNvSpPr>
          <p:nvPr>
            <p:ph idx="1"/>
          </p:nvPr>
        </p:nvSpPr>
        <p:spPr/>
        <p:txBody>
          <a:bodyPr>
            <a:normAutofit fontScale="92500" lnSpcReduction="10000"/>
          </a:bodyPr>
          <a:lstStyle/>
          <a:p>
            <a:r>
              <a:rPr lang="en-US" sz="2600" dirty="0"/>
              <a:t>Campuses with an economically disadvantaged </a:t>
            </a:r>
            <a:r>
              <a:rPr lang="en-US" sz="2600" dirty="0">
                <a:solidFill>
                  <a:srgbClr val="FF0000"/>
                </a:solidFill>
              </a:rPr>
              <a:t>enrollment </a:t>
            </a:r>
            <a:r>
              <a:rPr lang="en-US" sz="2600" dirty="0"/>
              <a:t>percentage of 40%-100% are considered “school-wide” campuses.</a:t>
            </a:r>
          </a:p>
          <a:p>
            <a:r>
              <a:rPr lang="en-US" sz="2600" dirty="0"/>
              <a:t>Campuses with an economically disadvantaged </a:t>
            </a:r>
            <a:r>
              <a:rPr lang="en-US" sz="2600" dirty="0">
                <a:solidFill>
                  <a:srgbClr val="FF0000"/>
                </a:solidFill>
              </a:rPr>
              <a:t>enrollment </a:t>
            </a:r>
            <a:r>
              <a:rPr lang="en-US" sz="2600" dirty="0"/>
              <a:t>percentage of 35-39% are considered a “targeted assistance” campus.</a:t>
            </a:r>
          </a:p>
          <a:p>
            <a:r>
              <a:rPr lang="en-US" sz="2600" dirty="0"/>
              <a:t>Campuses with an economically disadvantaged </a:t>
            </a:r>
            <a:r>
              <a:rPr lang="en-US" sz="2600" dirty="0">
                <a:solidFill>
                  <a:srgbClr val="FF0000"/>
                </a:solidFill>
              </a:rPr>
              <a:t>enrollment </a:t>
            </a:r>
            <a:r>
              <a:rPr lang="en-US" sz="2600" dirty="0"/>
              <a:t>percentage below 35% are not eligible for Title I funds.</a:t>
            </a:r>
          </a:p>
          <a:p>
            <a:pPr marL="0" indent="0">
              <a:buNone/>
            </a:pPr>
            <a:endParaRPr lang="en-US" sz="2600" dirty="0"/>
          </a:p>
          <a:p>
            <a:pPr marL="0" indent="0">
              <a:buNone/>
            </a:pPr>
            <a:r>
              <a:rPr lang="en-US" sz="2600" dirty="0">
                <a:solidFill>
                  <a:schemeClr val="tx1"/>
                </a:solidFill>
              </a:rPr>
              <a:t>This school year, our campus is identified as a </a:t>
            </a:r>
            <a:r>
              <a:rPr lang="en-US" sz="3000" dirty="0"/>
              <a:t>school-wide </a:t>
            </a:r>
            <a:r>
              <a:rPr lang="en-US" sz="2600" dirty="0">
                <a:solidFill>
                  <a:schemeClr val="tx1"/>
                </a:solidFill>
              </a:rPr>
              <a:t>Title I Campus .</a:t>
            </a:r>
          </a:p>
          <a:p>
            <a:endParaRPr lang="en-US" sz="2600" dirty="0"/>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Annual Meeting</a:t>
            </a:r>
          </a:p>
        </p:txBody>
      </p:sp>
      <p:sp>
        <p:nvSpPr>
          <p:cNvPr id="3" name="Content Placeholder 2"/>
          <p:cNvSpPr>
            <a:spLocks noGrp="1"/>
          </p:cNvSpPr>
          <p:nvPr>
            <p:ph idx="1"/>
          </p:nvPr>
        </p:nvSpPr>
        <p:spPr/>
        <p:txBody>
          <a:bodyPr>
            <a:normAutofit fontScale="92500" lnSpcReduction="10000"/>
          </a:bodyPr>
          <a:lstStyle/>
          <a:p>
            <a:pPr>
              <a:lnSpc>
                <a:spcPct val="80000"/>
              </a:lnSpc>
              <a:buNone/>
            </a:pPr>
            <a:r>
              <a:rPr lang="en-US" dirty="0"/>
              <a:t>These “supplemental” federal funds are used to:</a:t>
            </a:r>
          </a:p>
          <a:p>
            <a:pPr>
              <a:lnSpc>
                <a:spcPct val="80000"/>
              </a:lnSpc>
            </a:pPr>
            <a:r>
              <a:rPr lang="en-US" dirty="0"/>
              <a:t>Accelerate instruction for struggling students,</a:t>
            </a:r>
          </a:p>
          <a:p>
            <a:pPr>
              <a:lnSpc>
                <a:spcPct val="80000"/>
              </a:lnSpc>
            </a:pPr>
            <a:r>
              <a:rPr lang="en-US" dirty="0"/>
              <a:t>Provide professional-development for teachers, paraprofessionals, and administrators</a:t>
            </a:r>
          </a:p>
          <a:p>
            <a:pPr>
              <a:lnSpc>
                <a:spcPct val="80000"/>
              </a:lnSpc>
            </a:pPr>
            <a:r>
              <a:rPr lang="en-US" dirty="0"/>
              <a:t>Hire </a:t>
            </a:r>
            <a:r>
              <a:rPr lang="en-US" dirty="0">
                <a:solidFill>
                  <a:schemeClr val="tx1"/>
                </a:solidFill>
              </a:rPr>
              <a:t>certified</a:t>
            </a:r>
            <a:r>
              <a:rPr lang="en-US" dirty="0"/>
              <a:t> personnel, </a:t>
            </a:r>
            <a:r>
              <a:rPr lang="en-US" dirty="0">
                <a:solidFill>
                  <a:schemeClr val="tx1"/>
                </a:solidFill>
              </a:rPr>
              <a:t>and highly qualified instructional assisting staff.</a:t>
            </a:r>
          </a:p>
          <a:p>
            <a:pPr>
              <a:lnSpc>
                <a:spcPct val="80000"/>
              </a:lnSpc>
            </a:pPr>
            <a:r>
              <a:rPr lang="en-US" dirty="0"/>
              <a:t>Provide additional resources – technology, personnel, materials, instructional programs, software, and</a:t>
            </a:r>
          </a:p>
          <a:p>
            <a:pPr>
              <a:lnSpc>
                <a:spcPct val="80000"/>
              </a:lnSpc>
            </a:pPr>
            <a:r>
              <a:rPr lang="en-US" dirty="0"/>
              <a:t>Encourage parent and family involvement.</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Dollars?</a:t>
            </a:r>
          </a:p>
        </p:txBody>
      </p:sp>
      <p:sp>
        <p:nvSpPr>
          <p:cNvPr id="3" name="Content Placeholder 2"/>
          <p:cNvSpPr>
            <a:spLocks noGrp="1"/>
          </p:cNvSpPr>
          <p:nvPr>
            <p:ph idx="1"/>
          </p:nvPr>
        </p:nvSpPr>
        <p:spPr/>
        <p:txBody>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Your School Name Here)</a:t>
            </a:r>
          </a:p>
        </p:txBody>
      </p:sp>
      <p:sp>
        <p:nvSpPr>
          <p:cNvPr id="3" name="Content Placeholder 2"/>
          <p:cNvSpPr>
            <a:spLocks noGrp="1"/>
          </p:cNvSpPr>
          <p:nvPr>
            <p:ph idx="1"/>
          </p:nvPr>
        </p:nvSpPr>
        <p:spPr>
          <a:ln>
            <a:solidFill>
              <a:schemeClr val="bg1"/>
            </a:solidFill>
          </a:ln>
        </p:spPr>
        <p:txBody>
          <a:bodyPr/>
          <a:lstStyle/>
          <a:p>
            <a:r>
              <a:rPr lang="en-US" dirty="0"/>
              <a:t>At </a:t>
            </a:r>
            <a:r>
              <a:rPr lang="en-US" b="1" dirty="0"/>
              <a:t>High School for Law &amp; Justice </a:t>
            </a:r>
            <a:r>
              <a:rPr lang="en-US" dirty="0"/>
              <a:t>we spend our Title I dollars on:</a:t>
            </a:r>
          </a:p>
          <a:p>
            <a:pPr marL="457200" lvl="1" indent="0">
              <a:buNone/>
            </a:pPr>
            <a:r>
              <a:rPr lang="en-US" dirty="0"/>
              <a:t>1. English classroom reduction teacher </a:t>
            </a:r>
          </a:p>
          <a:p>
            <a:pPr marL="457200" lvl="1" indent="0">
              <a:buNone/>
            </a:pPr>
            <a:r>
              <a:rPr lang="en-US" dirty="0"/>
              <a:t>2. Extra duty pay for tutorials so our students can master the states objectives.</a:t>
            </a:r>
          </a:p>
          <a:p>
            <a:pPr marL="457200" lvl="1" indent="0">
              <a:buNone/>
            </a:pPr>
            <a:r>
              <a:rPr lang="en-US" dirty="0"/>
              <a:t>3. Extra Calculators for students</a:t>
            </a:r>
          </a:p>
        </p:txBody>
      </p:sp>
      <p:sp>
        <p:nvSpPr>
          <p:cNvPr id="4" name="Slide Number Placeholder 3"/>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Parent and Family Engagement</a:t>
            </a:r>
          </a:p>
        </p:txBody>
      </p:sp>
      <p:sp>
        <p:nvSpPr>
          <p:cNvPr id="6" name="Content Placeholder 5"/>
          <p:cNvSpPr>
            <a:spLocks noGrp="1"/>
          </p:cNvSpPr>
          <p:nvPr>
            <p:ph sz="half" idx="1"/>
          </p:nvPr>
        </p:nvSpPr>
        <p:spPr>
          <a:xfrm>
            <a:off x="457200" y="1600200"/>
            <a:ext cx="8229600" cy="4525963"/>
          </a:xfrm>
        </p:spPr>
        <p:txBody>
          <a:bodyPr>
            <a:noAutofit/>
          </a:bodyPr>
          <a:lstStyle/>
          <a:p>
            <a:pPr marL="0" indent="0">
              <a:lnSpc>
                <a:spcPct val="90000"/>
              </a:lnSpc>
              <a:buNone/>
            </a:pPr>
            <a:r>
              <a:rPr lang="en-US" sz="2400" dirty="0"/>
              <a:t>Research has </a:t>
            </a:r>
            <a:r>
              <a:rPr lang="en-US" sz="2400" b="1" dirty="0"/>
              <a:t>proven</a:t>
            </a:r>
            <a:r>
              <a:rPr lang="en-US" sz="2400" b="1" i="1" dirty="0"/>
              <a:t> </a:t>
            </a:r>
            <a:r>
              <a:rPr lang="en-US" sz="2400" dirty="0"/>
              <a:t>that students whose parents are involved in their child’s education have greater success in school. </a:t>
            </a:r>
          </a:p>
          <a:p>
            <a:pPr marL="0" indent="0">
              <a:lnSpc>
                <a:spcPct val="90000"/>
              </a:lnSpc>
              <a:buNone/>
            </a:pPr>
            <a:endParaRPr lang="en-US" sz="2400" dirty="0"/>
          </a:p>
          <a:p>
            <a:pPr marL="0" indent="0">
              <a:lnSpc>
                <a:spcPct val="90000"/>
              </a:lnSpc>
              <a:buNone/>
            </a:pPr>
            <a:r>
              <a:rPr lang="en-US" sz="2400" dirty="0"/>
              <a:t>So, the Title I Grant supports activities that focus on parental and family involvement.</a:t>
            </a:r>
          </a:p>
          <a:p>
            <a:pPr marL="0" indent="0">
              <a:lnSpc>
                <a:spcPct val="90000"/>
              </a:lnSpc>
              <a:buNone/>
            </a:pPr>
            <a:endParaRPr lang="en-US" sz="2400" dirty="0"/>
          </a:p>
          <a:p>
            <a:pPr marL="0" indent="0">
              <a:lnSpc>
                <a:spcPct val="90000"/>
              </a:lnSpc>
              <a:buNone/>
            </a:pPr>
            <a:endParaRPr lang="en-US" sz="2400" dirty="0"/>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5544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lvl="1"/>
            <a:r>
              <a:rPr lang="en-US" sz="2800" b="1" dirty="0"/>
              <a:t>School-Parent Compact </a:t>
            </a:r>
            <a:r>
              <a:rPr lang="en-US" sz="2800" dirty="0"/>
              <a:t>(These are statements of shared responsibilities).</a:t>
            </a:r>
          </a:p>
          <a:p>
            <a:pPr lvl="1"/>
            <a:r>
              <a:rPr lang="en-US" sz="2800" b="1" dirty="0"/>
              <a:t>Parent and </a:t>
            </a:r>
            <a:r>
              <a:rPr lang="en-US" sz="2800" b="1"/>
              <a:t>Family Engagement </a:t>
            </a:r>
            <a:r>
              <a:rPr lang="en-US" sz="2800" b="1" dirty="0"/>
              <a:t>Policy </a:t>
            </a:r>
            <a:r>
              <a:rPr lang="en-US" sz="2800" dirty="0"/>
              <a:t>(This is a plan to involve parents).</a:t>
            </a:r>
          </a:p>
        </p:txBody>
      </p:sp>
    </p:spTree>
    <p:extLst>
      <p:ext uri="{BB962C8B-B14F-4D97-AF65-F5344CB8AC3E}">
        <p14:creationId xmlns:p14="http://schemas.microsoft.com/office/powerpoint/2010/main" val="3388685763"/>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8" ma:contentTypeDescription="Create a new document." ma:contentTypeScope="" ma:versionID="981a8dbb5548df86ee379ad02785adf6">
  <xsd:schema xmlns:xsd="http://www.w3.org/2001/XMLSchema" xmlns:xs="http://www.w3.org/2001/XMLSchema" xmlns:p="http://schemas.microsoft.com/office/2006/metadata/properties" xmlns:ns2="4a7df032-6a0e-4167-b33b-52407178ec56" xmlns:ns3="107fa061-bf16-4a71-85ae-142c7874d8f1" targetNamespace="http://schemas.microsoft.com/office/2006/metadata/properties" ma:root="true" ma:fieldsID="bc74ffae03e5480e64198de88ba299d3" ns2:_="" ns3:_="">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documentManagement>
</p:properties>
</file>

<file path=customXml/itemProps1.xml><?xml version="1.0" encoding="utf-8"?>
<ds:datastoreItem xmlns:ds="http://schemas.openxmlformats.org/officeDocument/2006/customXml" ds:itemID="{CC4BB6C6-AA27-4B87-AA7E-118AD4EB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3.xml><?xml version="1.0" encoding="utf-8"?>
<ds:datastoreItem xmlns:ds="http://schemas.openxmlformats.org/officeDocument/2006/customXml" ds:itemID="{FA6EAF6E-2ACD-483E-BA32-0A1767EB337C}">
  <ds:schemaRefs>
    <ds:schemaRef ds:uri="http://schemas.openxmlformats.org/package/2006/metadata/core-properties"/>
    <ds:schemaRef ds:uri="http://schemas.microsoft.com/office/2006/documentManagement/types"/>
    <ds:schemaRef ds:uri="4a7df032-6a0e-4167-b33b-52407178ec56"/>
    <ds:schemaRef ds:uri="http://schemas.microsoft.com/office/infopath/2007/PartnerControls"/>
    <ds:schemaRef ds:uri="http://schemas.microsoft.com/office/2006/metadata/properties"/>
    <ds:schemaRef ds:uri="107fa061-bf16-4a71-85ae-142c7874d8f1"/>
    <ds:schemaRef ds:uri="http://purl.org/dc/dcmitype/"/>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Title I Annual Meeting PP</Template>
  <TotalTime>1754</TotalTime>
  <Words>1336</Words>
  <Application>Microsoft Office PowerPoint</Application>
  <PresentationFormat>On-screen Show (4:3)</PresentationFormat>
  <Paragraphs>114</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Albertus Medium</vt:lpstr>
      <vt:lpstr>Arial</vt:lpstr>
      <vt:lpstr>Calibri</vt:lpstr>
      <vt:lpstr>Rockwell</vt:lpstr>
      <vt:lpstr>Title I Annual Meeting PP</vt:lpstr>
      <vt:lpstr>Every Student Succeeds Act (ESSA)</vt:lpstr>
      <vt:lpstr>Title I, Part A Program-Definition</vt:lpstr>
      <vt:lpstr>Title I, Part A Program- Purpose</vt:lpstr>
      <vt:lpstr>How Schools Qualify</vt:lpstr>
      <vt:lpstr>Title I Annual Meeting</vt:lpstr>
      <vt:lpstr>Supplemental Dollars?</vt:lpstr>
      <vt:lpstr>(Insert Your School Name Here)</vt:lpstr>
      <vt:lpstr>Parent and Family Engagement</vt:lpstr>
      <vt:lpstr>Parental Involvement Requirements</vt:lpstr>
      <vt:lpstr>Parental Involvement Requirements</vt:lpstr>
      <vt:lpstr>High School for Law &amp; Justice</vt:lpstr>
      <vt:lpstr>Other Requirements</vt:lpstr>
      <vt:lpstr>   High School for Law &amp; Justice</vt:lpstr>
      <vt:lpstr>Remember that…</vt:lpstr>
      <vt:lpstr>Questions?</vt:lpstr>
      <vt:lpstr>Thank you</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Program Annual Meeting - English</dc:title>
  <dc:creator>Administrator</dc:creator>
  <cp:lastModifiedBy>Franklin, Schmecka P</cp:lastModifiedBy>
  <cp:revision>33</cp:revision>
  <cp:lastPrinted>2016-08-26T21:31:30Z</cp:lastPrinted>
  <dcterms:created xsi:type="dcterms:W3CDTF">2014-08-18T19:32:40Z</dcterms:created>
  <dcterms:modified xsi:type="dcterms:W3CDTF">2020-09-22T21:20:49Z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